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76" r:id="rId12"/>
    <p:sldId id="277" r:id="rId13"/>
    <p:sldId id="278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37" autoAdjust="0"/>
  </p:normalViewPr>
  <p:slideViewPr>
    <p:cSldViewPr>
      <p:cViewPr varScale="1">
        <p:scale>
          <a:sx n="91" d="100"/>
          <a:sy n="91" d="100"/>
        </p:scale>
        <p:origin x="-12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791948807358778E-3"/>
          <c:w val="0.65884818217167296"/>
          <c:h val="0.9872416102385281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817208612812284"/>
          <c:y val="0.24360406834965287"/>
          <c:w val="0.32948223485953143"/>
          <c:h val="0.742886541494042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6759769435027718E-3"/>
          <c:y val="0.12915399609519621"/>
          <c:w val="0.40390382049642132"/>
          <c:h val="0.638477743567674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  ОБЩЕГОСУДАРСТВЕННЫЕ ВОПРОСЫ</c:v>
                </c:pt>
                <c:pt idx="1">
                  <c:v>  НАЦИОНАЛЬНАЯ БЕЗОПАСНОСТЬ И  </c:v>
                </c:pt>
                <c:pt idx="2">
                  <c:v>  НАЦИОНАЛЬНАЯ ЭКОНОМИКА</c:v>
                </c:pt>
                <c:pt idx="3">
                  <c:v>  ЖИЛИЩНО-КОММУНАЛЬНОЕ ХОЗЯЙСТВО</c:v>
                </c:pt>
                <c:pt idx="4">
                  <c:v>  ОБРАЗОВАНИЕ</c:v>
                </c:pt>
                <c:pt idx="5">
                  <c:v>  СОЦИАЛЬНАЯ ПОЛИТИКА</c:v>
                </c:pt>
                <c:pt idx="6">
                  <c:v>  КУЛЬТУРА, КИНЕМАТОРГАФИЯ</c:v>
                </c:pt>
                <c:pt idx="7">
                  <c:v>  ФИЗИЧЕСКАЯ КУЛЬТУРА ,СПОРТ</c:v>
                </c:pt>
                <c:pt idx="8">
                  <c:v>  СРЕДСТВА МАССОВОЙ ИНФОРМАЦИИ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25944.2</c:v>
                </c:pt>
                <c:pt idx="1">
                  <c:v>1146.8</c:v>
                </c:pt>
                <c:pt idx="2">
                  <c:v>69</c:v>
                </c:pt>
                <c:pt idx="3">
                  <c:v>1536.2</c:v>
                </c:pt>
                <c:pt idx="4">
                  <c:v>3628</c:v>
                </c:pt>
                <c:pt idx="5">
                  <c:v>16824.400000000001</c:v>
                </c:pt>
                <c:pt idx="6">
                  <c:v>26369</c:v>
                </c:pt>
                <c:pt idx="7">
                  <c:v>208.3</c:v>
                </c:pt>
                <c:pt idx="8">
                  <c:v>751.4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51090707138646252"/>
          <c:y val="8.3802975118742115E-2"/>
          <c:w val="0.48738604242087352"/>
          <c:h val="0.910595735726423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32098765432098E-3"/>
          <c:y val="6.3842766721689962E-3"/>
          <c:w val="0.99845679012345678"/>
          <c:h val="0.796052464414755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2"/>
            <c:bubble3D val="0"/>
            <c:spPr/>
          </c:dPt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Военно-патриотическое воспитание граждан</c:v>
                </c:pt>
                <c:pt idx="1">
                  <c:v>Организация и проведение досуговых мероприятий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7.2961975585800476E-3</c:v>
                </c:pt>
                <c:pt idx="1">
                  <c:v>0.87694682194471729</c:v>
                </c:pt>
                <c:pt idx="2">
                  <c:v>0.11575698049670267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56141975308641978"/>
          <c:y val="0.80074362074988248"/>
          <c:w val="0.43858024691358027"/>
          <c:h val="0.15855078797595121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487168270632844E-2"/>
          <c:y val="3.7679715896926237E-2"/>
          <c:w val="0.70017838048021774"/>
          <c:h val="0.928470913261995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/>
          </c:dPt>
          <c:dPt>
            <c:idx val="1"/>
            <c:bubble3D val="0"/>
            <c:spPr/>
          </c:dPt>
          <c:dPt>
            <c:idx val="2"/>
            <c:bubble3D val="0"/>
            <c:spPr/>
          </c:dPt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Доплаты к пенсиям</c:v>
                </c:pt>
                <c:pt idx="1">
                  <c:v>Выплаты вознаграждения приемным родителям</c:v>
                </c:pt>
                <c:pt idx="2">
                  <c:v>Выплаты денежных средств на содержание ребенка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7.2525617555455169E-2</c:v>
                </c:pt>
                <c:pt idx="1">
                  <c:v>0.25716221678039036</c:v>
                </c:pt>
                <c:pt idx="2">
                  <c:v>0.67031216566415441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8314037134247108"/>
          <c:y val="0.60991749159239705"/>
          <c:w val="0.29062506075629435"/>
          <c:h val="0.34239564044160326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52428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0" eaLnBrk="1" latinLnBrk="0" hangingPunct="1"/>
            <a: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000" b="1" dirty="0">
                <a:latin typeface="Times New Roman"/>
                <a:cs typeface="Times New Roman"/>
              </a:rPr>
              <a:t/>
            </a:r>
            <a:br>
              <a:rPr lang="ru-RU" sz="1000" b="1" dirty="0">
                <a:latin typeface="Times New Roman"/>
                <a:cs typeface="Times New Roman"/>
              </a:rPr>
            </a:br>
            <a:r>
              <a:rPr lang="ru-RU" sz="1000" b="1" dirty="0" smtClean="0">
                <a:latin typeface="Times New Roman"/>
                <a:cs typeface="Times New Roman"/>
              </a:rPr>
              <a:t/>
            </a:r>
            <a:br>
              <a:rPr lang="ru-RU" sz="1000" b="1" dirty="0" smtClean="0">
                <a:latin typeface="Times New Roman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«Бюджет для граждан»</a:t>
            </a:r>
            <a:endParaRPr lang="ru-RU" dirty="0" smtClean="0"/>
          </a:p>
          <a:p>
            <a:pPr rtl="0" eaLnBrk="1" latinLnBrk="0" hangingPunct="1"/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внутригородского муниципального образования Санкт-Петербурга муниципальный округ № 75 </a:t>
            </a:r>
            <a:b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на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2020 </a:t>
            </a:r>
            <a:r>
              <a:rPr lang="ru-RU" sz="4000" b="1" kern="1200" dirty="0" smtClean="0">
                <a:solidFill>
                  <a:schemeClr val="dk1"/>
                </a:solidFill>
                <a:latin typeface="Times New Roman"/>
                <a:ea typeface="+mn-ea"/>
                <a:cs typeface="Times New Roman"/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750233"/>
              </p:ext>
            </p:extLst>
          </p:nvPr>
        </p:nvGraphicFramePr>
        <p:xfrm>
          <a:off x="755576" y="1268760"/>
          <a:ext cx="7560840" cy="47187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92124"/>
                <a:gridCol w="1149248"/>
                <a:gridCol w="1209734"/>
                <a:gridCol w="1209734"/>
              </a:tblGrid>
              <a:tr h="556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Наименование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Сумма на </a:t>
                      </a:r>
                      <a:r>
                        <a:rPr lang="ru-RU" sz="1200" u="none" strike="noStrike" dirty="0" smtClean="0"/>
                        <a:t>2018 год    ( тыс. руб.)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/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Сумма на 2019 год    ( тыс. руб.)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</a:rPr>
                        <a:t>Сумма на 2020 год    ( тыс. руб.)</a:t>
                      </a:r>
                    </a:p>
                  </a:txBody>
                  <a:tcPr marL="9525" marR="9525" marT="9525" marB="0" anchor="ctr"/>
                </a:tc>
              </a:tr>
              <a:tr h="4336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ОБЩЕГОСУДАРСТВЕННЫЕ </a:t>
                      </a:r>
                      <a:r>
                        <a:rPr lang="ru-RU" sz="1200" u="none" strike="noStrike" dirty="0"/>
                        <a:t>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22207,2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27631,4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25944,2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76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НАЦИОНАЛЬНАЯ БЕЗОПАСНОСТЬ И </a:t>
                      </a:r>
                      <a:r>
                        <a:rPr lang="ru-RU" sz="1200" u="none" strike="noStrike" baseline="0" dirty="0" smtClean="0"/>
                        <a:t> </a:t>
                      </a:r>
                    </a:p>
                    <a:p>
                      <a:pPr algn="l" fontAlgn="t"/>
                      <a:r>
                        <a:rPr lang="ru-RU" sz="1200" u="none" strike="noStrike" dirty="0" smtClean="0"/>
                        <a:t> 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1146,8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8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</a:t>
                      </a:r>
                      <a:r>
                        <a:rPr lang="ru-RU" sz="1200" u="none" strike="noStrike" dirty="0"/>
                        <a:t>НАЦИОНАЛЬНАЯ ЭКОНОМИКА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52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ЖИЛИЩНО-КОММУНАЛЬНОЕ</a:t>
                      </a:r>
                      <a:r>
                        <a:rPr lang="ru-RU" sz="1200" u="none" strike="noStrike" baseline="0" dirty="0" smtClean="0"/>
                        <a:t> ХОЗЯЙСТВО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34177,9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8418,2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1536,2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</a:t>
                      </a:r>
                      <a:r>
                        <a:rPr lang="ru-RU" sz="1200" u="none" strike="noStrike" dirty="0" smtClean="0"/>
                        <a:t>ОБРАЗОВАНИЕ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3012,4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17050,6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3628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СОЦИАЛЬНАЯ 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16746,7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17374,3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16824,4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baseline="0" dirty="0" smtClean="0"/>
                        <a:t>  </a:t>
                      </a:r>
                      <a:r>
                        <a:rPr lang="ru-RU" sz="1200" u="none" strike="noStrike" dirty="0" smtClean="0"/>
                        <a:t>КУЛЬТУРА, КИНЕМАТОРГАФИЯ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8750,0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26369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  ФИЗИЧЕСКАЯ КУЛЬТУРА </a:t>
                      </a:r>
                      <a:r>
                        <a:rPr lang="ru-RU" sz="1200" u="none" strike="noStrike" dirty="0" smtClean="0"/>
                        <a:t>,СПОРТ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155,0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208,3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5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  СРЕДСТВА МАССОВОЙ ИНФОРМАЦИИ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2245,3</a:t>
                      </a:r>
                      <a:endParaRPr lang="ru-RU" sz="1400" u="none" strike="noStrike" dirty="0" smtClean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2844,8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751,4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32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   Всего </a:t>
                      </a:r>
                      <a:r>
                        <a:rPr lang="ru-RU" sz="1400" u="none" strike="noStrike" dirty="0"/>
                        <a:t>расходов: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79601,0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/>
                        <a:t>82385,9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Times New Roman" pitchFamily="18" charset="0"/>
                        </a:rPr>
                        <a:t>87037,9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1430"/>
                <a:latin typeface="Times New Roman" pitchFamily="18" charset="0"/>
                <a:cs typeface="Times New Roman" pitchFamily="18" charset="0"/>
              </a:rPr>
              <a:t>Динамика расходов бюджета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Структура расходов бюджета на </a:t>
            </a:r>
            <a:r>
              <a:rPr lang="ru-RU" b="1" dirty="0" smtClean="0">
                <a:latin typeface="Times New Roman"/>
                <a:cs typeface="Times New Roman"/>
              </a:rPr>
              <a:t>2020 </a:t>
            </a:r>
            <a:r>
              <a:rPr lang="ru-RU" b="1" dirty="0">
                <a:latin typeface="Times New Roman"/>
                <a:cs typeface="Times New Roman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482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54100179"/>
              </p:ext>
            </p:extLst>
          </p:nvPr>
        </p:nvGraphicFramePr>
        <p:xfrm>
          <a:off x="827584" y="1412776"/>
          <a:ext cx="7992888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12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Структура расходов на культуру и образование 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69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913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расходов на социальную политику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860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04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780928"/>
            <a:ext cx="6624736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4400" kern="1200" dirty="0" smtClean="0">
                <a:solidFill>
                  <a:schemeClr val="lt1"/>
                </a:solidFill>
                <a:latin typeface="Times New Roman"/>
                <a:ea typeface="+mn-ea"/>
                <a:cs typeface="Times New Roman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4008" y="1582340"/>
            <a:ext cx="4139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показателями бюджета МО № 75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2020.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внутригородского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Санкт-Петербурга муниципальный округ № 75.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23" y="1789711"/>
            <a:ext cx="3848761" cy="32785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381642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-поступающие в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1268760"/>
            <a:ext cx="417646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-выплачиваемые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474721"/>
            <a:ext cx="7992888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Дефицит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бюджета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37321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Обязательное требование, предъявляемое к составлению и утверждению бюджета – это его сбалансированность!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ru-RU" sz="32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420888"/>
            <a:ext cx="3600400" cy="2554545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 № 75 составляется сроком на один год – очередной финансовый год.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Среднесрочный финансовый план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 № 75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составляется сроком на 3 года – очередной финансовый год и плановый период.</a:t>
            </a:r>
          </a:p>
          <a:p>
            <a:pPr indent="446088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два финансовых года, следующих за очередным финансовым годом.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k.bykhanova\Desktop\301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4087" y="2440446"/>
            <a:ext cx="3626916" cy="2534987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1760" y="76470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40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понятия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>
            <a:off x="755576" y="1844824"/>
            <a:ext cx="2428892" cy="857256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85786" y="3214686"/>
            <a:ext cx="2428892" cy="785818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827584" y="4365104"/>
            <a:ext cx="2428892" cy="8572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Дефицит(-), профицит (+)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83262" y="1857428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2018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магнитный диск 22"/>
          <p:cNvSpPr/>
          <p:nvPr/>
        </p:nvSpPr>
        <p:spPr>
          <a:xfrm>
            <a:off x="3647543" y="3355282"/>
            <a:ext cx="1357322" cy="716090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79 601,0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Блок-схема: магнитный диск 23"/>
          <p:cNvSpPr/>
          <p:nvPr/>
        </p:nvSpPr>
        <p:spPr>
          <a:xfrm>
            <a:off x="3647543" y="2420888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77 164,3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5" name="Блок-схема: магнитный диск 24"/>
          <p:cNvSpPr/>
          <p:nvPr/>
        </p:nvSpPr>
        <p:spPr>
          <a:xfrm>
            <a:off x="3683262" y="4446795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-2</a:t>
            </a:r>
            <a:r>
              <a:rPr lang="ru-RU" sz="1600" b="1" dirty="0"/>
              <a:t> 436,7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8136904" cy="95410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Приоритетом бюджетной политики при формировании расходной части бюджета в 2020 году остается ее социальная направленность. Более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35% расходов планируется направлять на благоустройство территории муниципального образования, более 23% планируется направить на социальную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политику, образование и культуру.</a:t>
            </a:r>
          </a:p>
        </p:txBody>
      </p:sp>
      <p:sp>
        <p:nvSpPr>
          <p:cNvPr id="28" name="Заголовок 27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926976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Основные характеристики бюджета, тыс.руб.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580112" y="1862943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2019 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5544392" y="3349036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82385,9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1" name="Блок-схема: магнитный диск 30"/>
          <p:cNvSpPr/>
          <p:nvPr/>
        </p:nvSpPr>
        <p:spPr>
          <a:xfrm>
            <a:off x="5544393" y="2426402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81675,3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2" name="Блок-схема: магнитный диск 31"/>
          <p:cNvSpPr/>
          <p:nvPr/>
        </p:nvSpPr>
        <p:spPr>
          <a:xfrm>
            <a:off x="5517485" y="4452309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-710,6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67180" y="1881787"/>
            <a:ext cx="1214446" cy="2857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7331460" y="3367880"/>
            <a:ext cx="1330415" cy="72785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5" name="Блок-схема: магнитный диск 34"/>
          <p:cNvSpPr/>
          <p:nvPr/>
        </p:nvSpPr>
        <p:spPr>
          <a:xfrm>
            <a:off x="7331461" y="2445246"/>
            <a:ext cx="1285884" cy="64294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87037,9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6" name="Блок-схема: магнитный диск 35"/>
          <p:cNvSpPr/>
          <p:nvPr/>
        </p:nvSpPr>
        <p:spPr>
          <a:xfrm>
            <a:off x="7367180" y="4471153"/>
            <a:ext cx="1357322" cy="553271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0,0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Доходы бюджета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41568" y="2780928"/>
            <a:ext cx="2562280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поступление от уплаты федеральных, региональных и местных налогов и сборов, предусмотренных Налоговым Кодексом Российской Федерации, законодательством Санкт-Петербургом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80" y="2780928"/>
            <a:ext cx="2592288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платежи, которые включают в себя: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•восстановительная стоимость зеленых насаждений;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•штрафы за нарушение законодательства;</a:t>
            </a:r>
          </a:p>
          <a:p>
            <a:pPr indent="174625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•иные неналоговые доходы.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2200" y="2780928"/>
            <a:ext cx="2304256" cy="33123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поступления в местный бюджет межбюджетных трансфертов в виде дотаций, субсидий, субвенций и иных межбюджетных трансфертов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1568" y="1412776"/>
            <a:ext cx="80348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349624"/>
              </p:ext>
            </p:extLst>
          </p:nvPr>
        </p:nvGraphicFramePr>
        <p:xfrm>
          <a:off x="539552" y="2492896"/>
          <a:ext cx="7560840" cy="19507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204442"/>
                <a:gridCol w="1260802"/>
                <a:gridCol w="1047798"/>
                <a:gridCol w="1047798"/>
              </a:tblGrid>
              <a:tr h="36600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 план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2020 год план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Налоговые доходы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53 196,2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58040,8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62942,1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Неналоговые доходы (тыс.руб.)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5034,5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4088,2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3212,1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/>
                        <a:t>Безвозмездные поступления (тыс.руб.)	</a:t>
                      </a:r>
                      <a:endParaRPr kumimoji="0" lang="ru-RU" sz="14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18 933,6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19546,3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20883,7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4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baseline="0" dirty="0" smtClean="0"/>
                        <a:t>Итого доходов (тыс.руб.)	</a:t>
                      </a:r>
                      <a:endParaRPr kumimoji="0" lang="ru-RU" sz="14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77 164,3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81675,3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87037,9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36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Динамика поступления доходов</a:t>
            </a:r>
            <a:endParaRPr lang="ru-RU" sz="36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72518" cy="11612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268760"/>
            <a:ext cx="603041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БЮДЖЕТА - расходуемые из бюджета денежные средства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2348880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распределены по: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576" y="3429000"/>
            <a:ext cx="2006464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73624" y="3429000"/>
            <a:ext cx="2160240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Разделам бюджетной классификации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372200" y="3429000"/>
            <a:ext cx="2088232" cy="2016224"/>
          </a:xfrm>
          <a:prstGeom prst="ellips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68468" y="4067780"/>
            <a:ext cx="178068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Главным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распорядителям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бюджетных средств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6575" y="4149080"/>
            <a:ext cx="2006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Целевым программам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pPr rtl="0" eaLnBrk="1" latinLnBrk="0" hangingPunct="1"/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Разделы классификации расходов бюджета</a:t>
            </a:r>
            <a:b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</a:br>
            <a:r>
              <a:rPr lang="ru-RU" sz="2800" b="1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МО № 75</a:t>
            </a:r>
            <a:endParaRPr lang="ru-RU" sz="2800" kern="1200" dirty="0" smtClean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87623" y="1844824"/>
            <a:ext cx="7121363" cy="321132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«Общегосударственные вопросы»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03 00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«Национальная безопасность и правоохранительная деятельность»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04 00 «Национальная экономика»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05 00 «Жилищно-коммунальное хозяйство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00 «Образование»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08 00 «Культура, кинематография»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10 00 «Социальная политика»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11 00 «Физическая культура и спорт»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12 00 «Периодическая печать и издательства»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8687</TotalTime>
  <Words>577</Words>
  <Application>Microsoft Office PowerPoint</Application>
  <PresentationFormat>Экран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«Бюджет для граждан» внутригородского муниципального образования Санкт-Петербурга муниципальный округ № 75  на 2020 год </vt:lpstr>
      <vt:lpstr>Бюджет для граждан</vt:lpstr>
      <vt:lpstr>Основные понятия </vt:lpstr>
      <vt:lpstr>Основные понятия  </vt:lpstr>
      <vt:lpstr>Основные характеристики бюджета, тыс.руб. </vt:lpstr>
      <vt:lpstr>Доходы бюджета </vt:lpstr>
      <vt:lpstr>Динамика поступления доходов </vt:lpstr>
      <vt:lpstr>Расходы бюджета</vt:lpstr>
      <vt:lpstr>Разделы классификации расходов бюджета МО № 75 </vt:lpstr>
      <vt:lpstr>Динамика расходов бюджета</vt:lpstr>
      <vt:lpstr>Структура расходов бюджета на 2020 год</vt:lpstr>
      <vt:lpstr>Структура расходов на культуру и образование на 2020 год</vt:lpstr>
      <vt:lpstr>Структура расходов на социальную политику на 2020 год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 Быханова</dc:creator>
  <cp:lastModifiedBy>Секретарь2</cp:lastModifiedBy>
  <cp:revision>727</cp:revision>
  <dcterms:created xsi:type="dcterms:W3CDTF">2019-03-21T07:49:10Z</dcterms:created>
  <dcterms:modified xsi:type="dcterms:W3CDTF">2021-03-19T11:24:10Z</dcterms:modified>
</cp:coreProperties>
</file>